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7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A8B9"/>
    <a:srgbClr val="00CC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-15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51D844-86CF-469A-983D-35D3B988A9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B6C5BA9-590B-4A82-A18B-07DC0DCED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1FA156-1450-4266-809C-C3F6A635A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21D1-76D7-49FE-A16C-A83755D64DD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544683-1D55-4D21-9AF1-A83A69950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CF490F-416F-4294-A376-191536013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8DD6-4D9F-4D58-B160-AADF74087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074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84E059-2E8C-4CC9-A8D2-42D6F2268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9FC8B01-DAB1-4A73-8CE7-00D371F591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6C0DA5-4CDC-4C7A-80FB-FB7E5757C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21D1-76D7-49FE-A16C-A83755D64DD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E97DA4D-D975-4577-BD0E-46C207217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4383ADD-356A-4CEB-93F7-F1B88A47D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8DD6-4D9F-4D58-B160-AADF74087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8671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BE660A0-0FEF-4970-8771-32A55BA400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A4B786F-2AB7-4B98-BEF0-3AC9CAE4AF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B02B3A3-C7F2-4D57-AFA4-4C539A356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21D1-76D7-49FE-A16C-A83755D64DD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7776C23-E36D-4277-AB63-4348D1DEE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0B4FC5-1F7E-441E-A958-D829B57E5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8DD6-4D9F-4D58-B160-AADF74087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1400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833990-4930-42D3-8FBE-69B8981C3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8513A54-D517-4F32-8371-41BF00668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8C60420-88E5-44BF-B931-401D65D32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21D1-76D7-49FE-A16C-A83755D64DD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C2186A3-57EB-4172-B46C-3F41B4E4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8ABC19-2D2B-4719-876D-29FB2D2D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8DD6-4D9F-4D58-B160-AADF74087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414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DF4D20-F6BE-4777-9CA3-19B4B0DA7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0CF66E1-95E5-48C1-A352-4FD189456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E741D72-41D8-480E-8802-86A366C8B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21D1-76D7-49FE-A16C-A83755D64DD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7C47109-E944-43DC-AEE6-3EFBBA42D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7C19830-76A0-4A95-A3DC-2049D92A9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8DD6-4D9F-4D58-B160-AADF74087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808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1CD034-24D1-45F8-AB71-C5E659DE8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27F95D2-2084-44E9-A92B-C07A01A8BD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A693786-E419-4CA9-B7A4-26273F2C0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27A4420-5B37-4A8C-8137-95935FCC8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21D1-76D7-49FE-A16C-A83755D64DD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27D0927-1F65-48C1-A273-F76B209A6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A15BD59-01FD-4B99-A65E-A31A33BB4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8DD6-4D9F-4D58-B160-AADF74087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9010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AE83DA-2387-4A72-8C34-84D299041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B478B16-BB56-4C01-871B-B2F9985DE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29B3EB2-5477-442D-810D-E9CE41C1C5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4EBC2AD-3B36-4A21-A63B-EBDB69C1A4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7B1F95E-F832-413A-AD4F-CD91FDC951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9963D16-2A1A-40D6-8196-FD806E1BA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21D1-76D7-49FE-A16C-A83755D64DD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988AF6F-53B8-4D76-A55A-3BA461A3B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85F539D-D7A0-4DEE-93F8-5CBE2874D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8DD6-4D9F-4D58-B160-AADF74087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7030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AA0CBB-DC05-4277-AED5-ECD6FBCF0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18E7B57-CF03-4D00-B7F0-A51A082DC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21D1-76D7-49FE-A16C-A83755D64DD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444F2CB-F97B-4B60-BE51-B231B4657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2C3F77D-60CB-4A7F-A5F7-106237851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8DD6-4D9F-4D58-B160-AADF74087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2098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4E6FE34-0BFA-4E48-A0B1-C2F27000D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21D1-76D7-49FE-A16C-A83755D64DD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50CC4BB-58CC-4CAA-96FE-8BC130929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7A8701C-686A-4391-B513-5D259ABC5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8DD6-4D9F-4D58-B160-AADF74087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2493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AAB1E1-D3E9-40E4-8B4A-628F8692C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6DEA42F-9619-4E47-82EA-69408DCDF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B6A0BB1-3924-4C18-99A5-0A304F720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696FE18-FC3D-44FB-9A7F-A66B0FEC3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21D1-76D7-49FE-A16C-A83755D64DD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2886785-6747-43D6-951B-32D434F0A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F5B5C47-4A1F-43F4-9652-B03038E9F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8DD6-4D9F-4D58-B160-AADF74087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662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F81338-7A5A-4BD1-A1BC-C2BC2F76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1D03D8C-34FE-44C2-AEC0-5ED08E1865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BED4AE1-B28D-4F7A-98E8-AF4F102F38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CCC01D8-760B-4DFB-BF9D-615A8578E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21D1-76D7-49FE-A16C-A83755D64DD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6E441C5-0D71-478C-B661-7B13554EA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992DA40-48BA-4785-9C3B-DB2E81EE1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8DD6-4D9F-4D58-B160-AADF74087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0711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662E07A-54EB-4DB5-BDE1-DB3BACC4C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C6AFCFA-7AC7-4BFE-8AE9-2E81E2FE5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56F158-CC40-4847-8FDB-5D4DA8E8E9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F21D1-76D7-49FE-A16C-A83755D64DD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3691F06-FBF7-45AA-B93E-0FE8FDF7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782093-D1BB-4036-A9C0-68C03C06C9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F8DD6-4D9F-4D58-B160-AADF7408742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amo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439285"/>
            <a:ext cx="457200" cy="42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scoric\Desktop\pri 5.png">
            <a:extLst>
              <a:ext uri="{FF2B5EF4-FFF2-40B4-BE49-F238E27FC236}">
                <a16:creationId xmlns="" xmlns:a16="http://schemas.microsoft.com/office/drawing/2014/main" id="{265133DC-8DFE-4F21-A7AA-0292AD58F8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0002503" y="0"/>
            <a:ext cx="2189497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21900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hyperlink" Target="https://learningapps.org/watch?v=pje8i44bn1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a1233be8-0558-42de-bcc7-2558bc4ee69e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647F9A-F295-495A-9A49-34FBD6EB0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2718" y="146147"/>
            <a:ext cx="5766974" cy="713544"/>
          </a:xfrm>
          <a:ln w="38100">
            <a:solidFill>
              <a:srgbClr val="2BA8B9"/>
            </a:solidFill>
          </a:ln>
        </p:spPr>
        <p:txBody>
          <a:bodyPr>
            <a:noAutofit/>
          </a:bodyPr>
          <a:lstStyle/>
          <a:p>
            <a:r>
              <a:rPr lang="hr-HR" b="1" dirty="0" smtClean="0">
                <a:solidFill>
                  <a:srgbClr val="2BA8B9"/>
                </a:solidFill>
                <a:latin typeface="+mn-lt"/>
              </a:rPr>
              <a:t>KAKO </a:t>
            </a:r>
            <a:r>
              <a:rPr lang="hr-HR" b="1" dirty="0">
                <a:solidFill>
                  <a:srgbClr val="2BA8B9"/>
                </a:solidFill>
                <a:latin typeface="+mn-lt"/>
              </a:rPr>
              <a:t>JE ŽIVJETI U VODI</a:t>
            </a:r>
            <a:endParaRPr lang="en-US" b="1" dirty="0">
              <a:solidFill>
                <a:srgbClr val="2BA8B9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8B4AF35-FCEB-4601-98AD-67E1816D58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70" y="1074796"/>
            <a:ext cx="8401537" cy="5387945"/>
          </a:xfrm>
          <a:prstGeom prst="rect">
            <a:avLst/>
          </a:prstGeom>
          <a:ln>
            <a:solidFill>
              <a:srgbClr val="00CC99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52683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5D207E2E-BA62-469E-B8DB-36F93645C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3197" y="4849774"/>
            <a:ext cx="88106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881D05A-5B1C-4A6C-9066-67D1FF37718F}"/>
              </a:ext>
            </a:extLst>
          </p:cNvPr>
          <p:cNvSpPr txBox="1"/>
          <p:nvPr/>
        </p:nvSpPr>
        <p:spPr>
          <a:xfrm>
            <a:off x="584456" y="5776026"/>
            <a:ext cx="6033804" cy="923330"/>
          </a:xfrm>
          <a:prstGeom prst="rect">
            <a:avLst/>
          </a:prstGeom>
          <a:noFill/>
          <a:ln w="38100">
            <a:solidFill>
              <a:srgbClr val="2BA8B9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/>
              <a:t>ISTRAŽI:</a:t>
            </a:r>
          </a:p>
          <a:p>
            <a:r>
              <a:rPr lang="hr-HR" dirty="0"/>
              <a:t>Što se događa </a:t>
            </a:r>
            <a:r>
              <a:rPr lang="hr-HR" dirty="0" smtClean="0"/>
              <a:t>s </a:t>
            </a:r>
            <a:r>
              <a:rPr lang="hr-HR" dirty="0"/>
              <a:t>vodom kad je zagrijavamo</a:t>
            </a:r>
            <a:r>
              <a:rPr lang="hr-HR" dirty="0" smtClean="0"/>
              <a:t>?</a:t>
            </a:r>
            <a:endParaRPr lang="hr-HR" dirty="0"/>
          </a:p>
          <a:p>
            <a:r>
              <a:rPr lang="hr-HR" dirty="0" smtClean="0"/>
              <a:t>Što se </a:t>
            </a:r>
            <a:r>
              <a:rPr lang="hr-HR" dirty="0"/>
              <a:t>događa s </a:t>
            </a:r>
            <a:r>
              <a:rPr lang="hr-HR" dirty="0" smtClean="0"/>
              <a:t>mjehurićima kad zagrijavamo mineralnu vodu?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F2C5E9F-3873-47E4-AF69-EB8B0930E9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640" y="609600"/>
            <a:ext cx="7017654" cy="4657969"/>
          </a:xfrm>
          <a:prstGeom prst="rect">
            <a:avLst/>
          </a:prstGeom>
          <a:ln w="12700">
            <a:solidFill>
              <a:srgbClr val="2BA8B9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261231" y="6260123"/>
            <a:ext cx="2383692" cy="369332"/>
          </a:xfrm>
          <a:prstGeom prst="rect">
            <a:avLst/>
          </a:prstGeom>
          <a:noFill/>
          <a:ln w="38100">
            <a:solidFill>
              <a:srgbClr val="2BA8B9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KVIZ: </a:t>
            </a:r>
            <a:r>
              <a:rPr lang="hr-HR" dirty="0" smtClean="0">
                <a:hlinkClick r:id="rId4"/>
              </a:rPr>
              <a:t>PROVJERI ZNANJE</a:t>
            </a:r>
            <a:endParaRPr lang="hr-H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020606" y="5278294"/>
            <a:ext cx="977900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47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647F9A-F295-495A-9A49-34FBD6EB0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3059" y="2485292"/>
            <a:ext cx="2636910" cy="1160193"/>
          </a:xfrm>
          <a:ln w="38100">
            <a:solidFill>
              <a:srgbClr val="2BA8B9"/>
            </a:solidFill>
          </a:ln>
        </p:spPr>
        <p:txBody>
          <a:bodyPr>
            <a:noAutofit/>
          </a:bodyPr>
          <a:lstStyle/>
          <a:p>
            <a:r>
              <a:rPr lang="hr-HR" sz="2000" b="1" dirty="0" smtClean="0"/>
              <a:t>- voda </a:t>
            </a:r>
            <a:r>
              <a:rPr lang="hr-HR" sz="2000" dirty="0" smtClean="0"/>
              <a:t>je </a:t>
            </a:r>
            <a:r>
              <a:rPr lang="hr-HR" sz="2000" b="1" dirty="0"/>
              <a:t>gušća </a:t>
            </a:r>
            <a:r>
              <a:rPr lang="hr-HR" sz="2000" dirty="0"/>
              <a:t>od zraka i snažna je </a:t>
            </a:r>
            <a:r>
              <a:rPr lang="hr-HR" sz="2000" b="1" dirty="0"/>
              <a:t>potpora</a:t>
            </a:r>
            <a:r>
              <a:rPr lang="hr-HR" sz="2000" dirty="0"/>
              <a:t> organizmima koji žive u </a:t>
            </a:r>
            <a:r>
              <a:rPr lang="hr-HR" sz="2000" dirty="0" smtClean="0"/>
              <a:t>njoj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4C909C5-C69B-440C-BD03-E6AE621B46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5" y="132862"/>
            <a:ext cx="8253046" cy="6203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F27B2DC7-7EC1-49F2-AAEE-1F972A785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209119" y="4373291"/>
            <a:ext cx="88106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FBDFD1A-9504-4F2C-B643-039B3D3BBF48}"/>
              </a:ext>
            </a:extLst>
          </p:cNvPr>
          <p:cNvSpPr txBox="1"/>
          <p:nvPr/>
        </p:nvSpPr>
        <p:spPr>
          <a:xfrm>
            <a:off x="8989731" y="5171065"/>
            <a:ext cx="3085038" cy="120032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hr-HR" b="1" dirty="0"/>
              <a:t>ISTRAŽI:</a:t>
            </a:r>
          </a:p>
          <a:p>
            <a:r>
              <a:rPr lang="hr-HR" dirty="0" smtClean="0"/>
              <a:t>- Kako </a:t>
            </a:r>
            <a:r>
              <a:rPr lang="hr-HR" dirty="0"/>
              <a:t>izgleda biljka u akvariju</a:t>
            </a:r>
            <a:r>
              <a:rPr lang="hr-HR" dirty="0" smtClean="0"/>
              <a:t>?</a:t>
            </a:r>
            <a:endParaRPr lang="hr-HR" dirty="0"/>
          </a:p>
          <a:p>
            <a:r>
              <a:rPr lang="hr-HR" dirty="0" smtClean="0"/>
              <a:t>- Kako </a:t>
            </a:r>
            <a:r>
              <a:rPr lang="hr-HR" dirty="0"/>
              <a:t>izgleda ta ista biljka izvađena iz akvarija?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0919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647F9A-F295-495A-9A49-34FBD6EB0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555" y="0"/>
            <a:ext cx="7635291" cy="665370"/>
          </a:xfrm>
        </p:spPr>
        <p:txBody>
          <a:bodyPr>
            <a:noAutofit/>
          </a:bodyPr>
          <a:lstStyle/>
          <a:p>
            <a:r>
              <a:rPr lang="hr-HR" b="1" dirty="0">
                <a:solidFill>
                  <a:srgbClr val="2BA8B9"/>
                </a:solidFill>
                <a:latin typeface="+mn-lt"/>
              </a:rPr>
              <a:t>PRILAGODBE</a:t>
            </a:r>
            <a:r>
              <a:rPr lang="hr-HR" b="1" i="1" dirty="0">
                <a:solidFill>
                  <a:srgbClr val="2BA8B9"/>
                </a:solidFill>
                <a:latin typeface="+mn-lt"/>
              </a:rPr>
              <a:t> </a:t>
            </a:r>
            <a:r>
              <a:rPr lang="hr-HR" b="1" dirty="0">
                <a:solidFill>
                  <a:srgbClr val="2BA8B9"/>
                </a:solidFill>
                <a:latin typeface="+mn-lt"/>
              </a:rPr>
              <a:t>KRETANJU U VODI</a:t>
            </a:r>
            <a:endParaRPr lang="en-US" b="1" dirty="0">
              <a:solidFill>
                <a:srgbClr val="2BA8B9"/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3233324-5C2B-4922-B9DD-14D160DCDB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63" y="2096804"/>
            <a:ext cx="3700722" cy="2520000"/>
          </a:xfrm>
          <a:prstGeom prst="rect">
            <a:avLst/>
          </a:prstGeom>
          <a:ln w="38100">
            <a:solidFill>
              <a:srgbClr val="2BA8B9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DD84B65-F5EB-4B7D-AB3F-8DA569E303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728" b="9966"/>
          <a:stretch>
            <a:fillRect/>
          </a:stretch>
        </p:blipFill>
        <p:spPr>
          <a:xfrm>
            <a:off x="4864271" y="804984"/>
            <a:ext cx="2326647" cy="2743200"/>
          </a:xfrm>
          <a:prstGeom prst="rect">
            <a:avLst/>
          </a:prstGeom>
          <a:ln w="38100">
            <a:solidFill>
              <a:srgbClr val="2BA8B9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ECB8F2A-EE44-4F41-8BC5-F283F37F07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91" t="12170" r="3197" b="20925"/>
          <a:stretch>
            <a:fillRect/>
          </a:stretch>
        </p:blipFill>
        <p:spPr>
          <a:xfrm>
            <a:off x="4321908" y="4915879"/>
            <a:ext cx="3626338" cy="1836615"/>
          </a:xfrm>
          <a:prstGeom prst="rect">
            <a:avLst/>
          </a:prstGeom>
          <a:ln w="38100">
            <a:solidFill>
              <a:srgbClr val="2BA8B9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202028" y="2255167"/>
            <a:ext cx="3782364" cy="2578104"/>
            <a:chOff x="202028" y="2255167"/>
            <a:chExt cx="3782364" cy="2578104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931F0291-3612-4A6A-95A8-85B44EA02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28" y="2255167"/>
              <a:ext cx="3782364" cy="2520000"/>
            </a:xfrm>
            <a:prstGeom prst="rect">
              <a:avLst/>
            </a:prstGeom>
            <a:ln w="38100">
              <a:solidFill>
                <a:srgbClr val="2BA8B9"/>
              </a:solidFill>
            </a:ln>
          </p:spPr>
        </p:pic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156E5462-4DCC-483F-98A7-2088D813FC36}"/>
                </a:ext>
              </a:extLst>
            </p:cNvPr>
            <p:cNvSpPr txBox="1"/>
            <p:nvPr/>
          </p:nvSpPr>
          <p:spPr>
            <a:xfrm>
              <a:off x="911675" y="4463939"/>
              <a:ext cx="207582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hr-HR" dirty="0"/>
                <a:t>VRETENASTO </a:t>
              </a:r>
              <a:r>
                <a:rPr lang="hr-HR" dirty="0" smtClean="0"/>
                <a:t>TIJELO</a:t>
              </a:r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F311DA1-E8F6-425B-BDF4-AC518B2ADBD2}"/>
              </a:ext>
            </a:extLst>
          </p:cNvPr>
          <p:cNvSpPr txBox="1"/>
          <p:nvPr/>
        </p:nvSpPr>
        <p:spPr>
          <a:xfrm>
            <a:off x="9115999" y="4304320"/>
            <a:ext cx="182992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dirty="0"/>
              <a:t>PLOSNATO TIJELO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4AEC6B6-4A68-440D-B16C-952F853AD69D}"/>
              </a:ext>
            </a:extLst>
          </p:cNvPr>
          <p:cNvSpPr txBox="1"/>
          <p:nvPr/>
        </p:nvSpPr>
        <p:spPr>
          <a:xfrm>
            <a:off x="4811542" y="4047980"/>
            <a:ext cx="25236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dirty="0"/>
              <a:t>       PLIVAĆE KOŽICE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2982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647F9A-F295-495A-9A49-34FBD6EB0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5339" y="280292"/>
            <a:ext cx="3139831" cy="626291"/>
          </a:xfrm>
          <a:ln w="38100">
            <a:solidFill>
              <a:srgbClr val="2BA8B9"/>
            </a:solidFill>
          </a:ln>
        </p:spPr>
        <p:txBody>
          <a:bodyPr>
            <a:noAutofit/>
          </a:bodyPr>
          <a:lstStyle/>
          <a:p>
            <a:pPr algn="ctr"/>
            <a:r>
              <a:rPr lang="hr-HR" b="1" dirty="0">
                <a:solidFill>
                  <a:srgbClr val="2BA8B9"/>
                </a:solidFill>
                <a:latin typeface="+mn-lt"/>
              </a:rPr>
              <a:t>PERAJE RIBA</a:t>
            </a:r>
            <a:endParaRPr lang="en-US" b="1" dirty="0">
              <a:solidFill>
                <a:srgbClr val="2BA8B9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6E0B73D-CCB0-43A9-B59C-235C7700A963}"/>
              </a:ext>
            </a:extLst>
          </p:cNvPr>
          <p:cNvSpPr txBox="1"/>
          <p:nvPr/>
        </p:nvSpPr>
        <p:spPr>
          <a:xfrm>
            <a:off x="631687" y="2122636"/>
            <a:ext cx="3643328" cy="1815882"/>
          </a:xfrm>
          <a:prstGeom prst="rect">
            <a:avLst/>
          </a:prstGeom>
          <a:noFill/>
          <a:ln>
            <a:solidFill>
              <a:srgbClr val="2BA8B9"/>
            </a:solidFill>
          </a:ln>
        </p:spPr>
        <p:txBody>
          <a:bodyPr wrap="square" rtlCol="0">
            <a:spAutoFit/>
          </a:bodyPr>
          <a:lstStyle/>
          <a:p>
            <a:r>
              <a:rPr lang="hr-HR" sz="2800" dirty="0"/>
              <a:t>VRSTE PERAJA</a:t>
            </a:r>
            <a:r>
              <a:rPr lang="hr-HR" sz="2800" dirty="0" smtClean="0"/>
              <a:t>:</a:t>
            </a:r>
            <a:endParaRPr lang="hr-HR" sz="2800" dirty="0"/>
          </a:p>
          <a:p>
            <a:r>
              <a:rPr lang="hr-HR" sz="2800" dirty="0"/>
              <a:t>1.Prsna</a:t>
            </a:r>
          </a:p>
          <a:p>
            <a:r>
              <a:rPr lang="hr-HR" sz="2800" dirty="0"/>
              <a:t>2.Bočna</a:t>
            </a:r>
          </a:p>
          <a:p>
            <a:r>
              <a:rPr lang="hr-HR" sz="2800" dirty="0" smtClean="0"/>
              <a:t>3.Podrepna</a:t>
            </a:r>
            <a:endParaRPr lang="hr-HR" sz="2800" dirty="0"/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58148852-EF63-49A5-BCCE-55B97E9CD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8938" y="5861611"/>
            <a:ext cx="648000" cy="62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751254" y="5975252"/>
            <a:ext cx="1846777" cy="461665"/>
          </a:xfrm>
          <a:prstGeom prst="rect">
            <a:avLst/>
          </a:prstGeom>
          <a:noFill/>
          <a:ln w="38100">
            <a:solidFill>
              <a:srgbClr val="2BA8B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hlinkClick r:id="rId3"/>
              </a:rPr>
              <a:t>VIZUALNO</a:t>
            </a:r>
            <a:r>
              <a:rPr lang="hr-HR" sz="2400" dirty="0" smtClean="0">
                <a:hlinkClick r:id="rId3"/>
              </a:rPr>
              <a:t> +</a:t>
            </a:r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375D9A2-4B56-413C-8EB3-AFCBB3F447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139" y="1176725"/>
            <a:ext cx="6867938" cy="4058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E16203B1-AB7C-4918-ABAA-EDC776B71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2505" t="10595" r="7418" b="5990"/>
          <a:stretch>
            <a:fillRect/>
          </a:stretch>
        </p:blipFill>
        <p:spPr bwMode="auto">
          <a:xfrm>
            <a:off x="8934727" y="5881216"/>
            <a:ext cx="664307" cy="64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438030" y="5845908"/>
            <a:ext cx="504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 smtClean="0">
                <a:solidFill>
                  <a:srgbClr val="2BA8B9"/>
                </a:solidFill>
              </a:rPr>
              <a:t>ISTRAŽI:</a:t>
            </a:r>
          </a:p>
          <a:p>
            <a:r>
              <a:rPr lang="hr-HR" dirty="0" smtClean="0"/>
              <a:t>Kako nazivamo peraje označene brojevima 4, 5, i 6?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46939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647F9A-F295-495A-9A49-34FBD6EB0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089" y="1425457"/>
            <a:ext cx="7585341" cy="3084019"/>
          </a:xfrm>
        </p:spPr>
        <p:txBody>
          <a:bodyPr>
            <a:noAutofit/>
          </a:bodyPr>
          <a:lstStyle/>
          <a:p>
            <a:r>
              <a:rPr lang="hr-HR" sz="3200" b="1" dirty="0">
                <a:solidFill>
                  <a:srgbClr val="2BA8B9"/>
                </a:solidFill>
                <a:latin typeface="+mn-lt"/>
              </a:rPr>
              <a:t>PLIVAĆI  MJEHUR</a:t>
            </a:r>
            <a:r>
              <a:rPr lang="hr-HR" sz="3200" b="1" i="1" dirty="0">
                <a:solidFill>
                  <a:srgbClr val="2BA8B9"/>
                </a:solidFill>
                <a:latin typeface="+mn-lt"/>
              </a:rPr>
              <a:t/>
            </a:r>
            <a:br>
              <a:rPr lang="hr-HR" sz="3200" b="1" i="1" dirty="0">
                <a:solidFill>
                  <a:srgbClr val="2BA8B9"/>
                </a:solidFill>
                <a:latin typeface="+mn-lt"/>
              </a:rPr>
            </a:br>
            <a:r>
              <a:rPr lang="hr-HR" sz="3200" dirty="0" smtClean="0">
                <a:latin typeface="+mn-lt"/>
              </a:rPr>
              <a:t>- pun plinova → riba </a:t>
            </a:r>
            <a:r>
              <a:rPr lang="hr-HR" sz="3200" dirty="0">
                <a:latin typeface="+mn-lt"/>
              </a:rPr>
              <a:t>se </a:t>
            </a:r>
            <a:r>
              <a:rPr lang="hr-HR" sz="3200" dirty="0" smtClean="0">
                <a:latin typeface="+mn-lt"/>
              </a:rPr>
              <a:t>DIŽE prema </a:t>
            </a:r>
            <a:r>
              <a:rPr lang="hr-HR" sz="3200" dirty="0">
                <a:latin typeface="+mn-lt"/>
              </a:rPr>
              <a:t>gore</a:t>
            </a:r>
            <a:br>
              <a:rPr lang="hr-HR" sz="3200" dirty="0">
                <a:latin typeface="+mn-lt"/>
              </a:rPr>
            </a:br>
            <a:r>
              <a:rPr lang="hr-HR" sz="3200" dirty="0" smtClean="0">
                <a:latin typeface="+mn-lt"/>
              </a:rPr>
              <a:t>- prazan → riba </a:t>
            </a:r>
            <a:r>
              <a:rPr lang="hr-HR" sz="3200" dirty="0">
                <a:latin typeface="+mn-lt"/>
              </a:rPr>
              <a:t>se SPUŠTA</a:t>
            </a:r>
            <a:br>
              <a:rPr lang="hr-HR" sz="3200" dirty="0">
                <a:latin typeface="+mn-lt"/>
              </a:rPr>
            </a:br>
            <a:r>
              <a:rPr lang="hr-HR" sz="3200" dirty="0">
                <a:latin typeface="+mn-lt"/>
              </a:rPr>
              <a:t/>
            </a:r>
            <a:br>
              <a:rPr lang="hr-HR" sz="3200" dirty="0">
                <a:latin typeface="+mn-lt"/>
              </a:rPr>
            </a:br>
            <a:r>
              <a:rPr lang="hr-HR" sz="3200" dirty="0" smtClean="0">
                <a:latin typeface="+mn-lt"/>
              </a:rPr>
              <a:t>- neke </a:t>
            </a:r>
            <a:r>
              <a:rPr lang="hr-HR" sz="3200" dirty="0">
                <a:latin typeface="+mn-lt"/>
              </a:rPr>
              <a:t>ribe </a:t>
            </a:r>
            <a:r>
              <a:rPr lang="hr-HR" sz="3200" dirty="0" smtClean="0">
                <a:latin typeface="+mn-lt"/>
              </a:rPr>
              <a:t>nemaju plivaći mjehur pa </a:t>
            </a:r>
            <a:r>
              <a:rPr lang="hr-HR" sz="3200" dirty="0">
                <a:latin typeface="+mn-lt"/>
              </a:rPr>
              <a:t>moraju </a:t>
            </a:r>
            <a:r>
              <a:rPr lang="hr-HR" sz="3200" dirty="0" smtClean="0">
                <a:latin typeface="+mn-lt"/>
              </a:rPr>
              <a:t>neprekidno plivati, </a:t>
            </a:r>
            <a:r>
              <a:rPr lang="hr-HR" sz="3200" dirty="0">
                <a:latin typeface="+mn-lt"/>
              </a:rPr>
              <a:t>u protivnom tonu</a:t>
            </a:r>
            <a:endParaRPr lang="en-US" sz="3200" dirty="0">
              <a:solidFill>
                <a:srgbClr val="2BA8B9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665387D-57C3-4A98-B9E3-0F3E148D61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71" y="279424"/>
            <a:ext cx="4064000" cy="5789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205416" y="6110069"/>
            <a:ext cx="584707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b="1" dirty="0" smtClean="0"/>
              <a:t>ISTRAŽI</a:t>
            </a:r>
            <a:r>
              <a:rPr lang="hr-HR" dirty="0" smtClean="0"/>
              <a:t>,</a:t>
            </a:r>
            <a:r>
              <a:rPr lang="hr-HR" b="1" dirty="0" smtClean="0"/>
              <a:t> </a:t>
            </a:r>
            <a:r>
              <a:rPr lang="hr-HR" dirty="0" smtClean="0">
                <a:solidFill>
                  <a:srgbClr val="92D050"/>
                </a:solidFill>
              </a:rPr>
              <a:t>RB str. 37</a:t>
            </a:r>
          </a:p>
          <a:p>
            <a:r>
              <a:rPr lang="hr-HR" dirty="0" smtClean="0"/>
              <a:t>Ispitaj pomoću modela kako djeluje plivaći mjehur u riba.</a:t>
            </a:r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F27B2DC7-7EC1-49F2-AAEE-1F972A785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62445" y="6073214"/>
            <a:ext cx="688263" cy="65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8291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647F9A-F295-495A-9A49-34FBD6EB0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684" y="2029695"/>
            <a:ext cx="2165403" cy="753243"/>
          </a:xfrm>
        </p:spPr>
        <p:txBody>
          <a:bodyPr>
            <a:noAutofit/>
          </a:bodyPr>
          <a:lstStyle/>
          <a:p>
            <a:r>
              <a:rPr lang="hr-HR" b="1" i="1" dirty="0" smtClean="0">
                <a:solidFill>
                  <a:srgbClr val="2BA8B9"/>
                </a:solidFill>
                <a:latin typeface="+mn-lt"/>
              </a:rPr>
              <a:t>- MORE-</a:t>
            </a:r>
            <a:endParaRPr lang="en-US" b="1" i="1" dirty="0">
              <a:solidFill>
                <a:srgbClr val="2BA8B9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4400FB0-6B7C-4251-86FB-0749671F8E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86" t="17463" b="3110"/>
          <a:stretch>
            <a:fillRect/>
          </a:stretch>
        </p:blipFill>
        <p:spPr>
          <a:xfrm>
            <a:off x="6679096" y="685901"/>
            <a:ext cx="4858247" cy="3146628"/>
          </a:xfrm>
          <a:prstGeom prst="rect">
            <a:avLst/>
          </a:prstGeom>
          <a:ln w="38100">
            <a:solidFill>
              <a:srgbClr val="2BA8B9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49E2065-51AD-404B-A244-412611DBED05}"/>
              </a:ext>
            </a:extLst>
          </p:cNvPr>
          <p:cNvSpPr txBox="1"/>
          <p:nvPr/>
        </p:nvSpPr>
        <p:spPr>
          <a:xfrm>
            <a:off x="657307" y="1415452"/>
            <a:ext cx="3874935" cy="461665"/>
          </a:xfrm>
          <a:prstGeom prst="rect">
            <a:avLst/>
          </a:prstGeom>
          <a:noFill/>
          <a:ln w="38100">
            <a:solidFill>
              <a:srgbClr val="2BA8B9"/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2BA8B9"/>
                </a:solidFill>
              </a:rPr>
              <a:t>OBNOVLJIVI </a:t>
            </a:r>
            <a:r>
              <a:rPr lang="hr-HR" sz="2400" b="1" dirty="0">
                <a:solidFill>
                  <a:srgbClr val="2BA8B9"/>
                </a:solidFill>
              </a:rPr>
              <a:t>IZVOR </a:t>
            </a:r>
            <a:r>
              <a:rPr lang="hr-HR" sz="2400" b="1" dirty="0" smtClean="0">
                <a:solidFill>
                  <a:srgbClr val="2BA8B9"/>
                </a:solidFill>
              </a:rPr>
              <a:t>ENERGIJE</a:t>
            </a:r>
            <a:endParaRPr lang="hr-HR" sz="2400" b="1" dirty="0">
              <a:solidFill>
                <a:srgbClr val="2BA8B9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C1628D9-12DE-4686-90DB-04C65879E5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504" b="3795"/>
          <a:stretch>
            <a:fillRect/>
          </a:stretch>
        </p:blipFill>
        <p:spPr>
          <a:xfrm>
            <a:off x="394915" y="4389120"/>
            <a:ext cx="3600000" cy="1979875"/>
          </a:xfrm>
          <a:prstGeom prst="rect">
            <a:avLst/>
          </a:prstGeom>
          <a:ln w="38100">
            <a:solidFill>
              <a:srgbClr val="2BA8B9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837428A-F3E7-460B-B094-5731E47256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857" y="4350013"/>
            <a:ext cx="3600000" cy="2000254"/>
          </a:xfrm>
          <a:prstGeom prst="rect">
            <a:avLst/>
          </a:prstGeom>
          <a:ln w="38100">
            <a:solidFill>
              <a:srgbClr val="2BA8B9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8C630CE-61FA-4B2E-A480-4ADEA84EBC0E}"/>
              </a:ext>
            </a:extLst>
          </p:cNvPr>
          <p:cNvSpPr txBox="1"/>
          <p:nvPr/>
        </p:nvSpPr>
        <p:spPr>
          <a:xfrm>
            <a:off x="4353339" y="5109377"/>
            <a:ext cx="3415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- za </a:t>
            </a:r>
            <a:r>
              <a:rPr lang="hr-HR" sz="2400" dirty="0"/>
              <a:t>vrijeme oseke </a:t>
            </a:r>
            <a:r>
              <a:rPr lang="hr-HR" sz="2400" dirty="0" smtClean="0"/>
              <a:t>neki organizmi  i predmeti ostaju </a:t>
            </a:r>
            <a:r>
              <a:rPr lang="hr-HR" sz="2400" dirty="0"/>
              <a:t>na </a:t>
            </a:r>
            <a:r>
              <a:rPr lang="hr-HR" sz="2400" dirty="0" smtClean="0"/>
              <a:t>suhom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837862" y="4493365"/>
            <a:ext cx="2172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/>
              <a:t>PLIMA  I  OSEKA</a:t>
            </a:r>
            <a:endParaRPr lang="en-US" sz="24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8622477" y="3332276"/>
            <a:ext cx="1420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solidFill>
                  <a:schemeClr val="bg1"/>
                </a:solidFill>
              </a:rPr>
              <a:t>VALOVI</a:t>
            </a:r>
            <a:endParaRPr lang="hr-H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255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647F9A-F295-495A-9A49-34FBD6EB0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969" y="5278322"/>
            <a:ext cx="9933355" cy="1450720"/>
          </a:xfrm>
          <a:ln w="38100">
            <a:solidFill>
              <a:srgbClr val="2BA8B9"/>
            </a:solidFill>
          </a:ln>
        </p:spPr>
        <p:txBody>
          <a:bodyPr>
            <a:normAutofit/>
          </a:bodyPr>
          <a:lstStyle/>
          <a:p>
            <a:r>
              <a:rPr lang="hr-HR" b="1" i="1" dirty="0">
                <a:solidFill>
                  <a:srgbClr val="2BA8B9"/>
                </a:solidFill>
                <a:latin typeface="+mn-lt"/>
              </a:rPr>
              <a:t>VODENE STRUJE</a:t>
            </a:r>
            <a:br>
              <a:rPr lang="hr-HR" b="1" i="1" dirty="0">
                <a:solidFill>
                  <a:srgbClr val="2BA8B9"/>
                </a:solidFill>
                <a:latin typeface="+mn-lt"/>
              </a:rPr>
            </a:br>
            <a:r>
              <a:rPr lang="hr-HR" sz="3100" dirty="0">
                <a:latin typeface="+mn-lt"/>
              </a:rPr>
              <a:t>-pomažu u </a:t>
            </a:r>
            <a:r>
              <a:rPr lang="hr-HR" sz="3100" dirty="0" smtClean="0">
                <a:latin typeface="+mn-lt"/>
              </a:rPr>
              <a:t>kretanju planktonskim </a:t>
            </a:r>
            <a:r>
              <a:rPr lang="hr-HR" sz="3100" dirty="0">
                <a:latin typeface="+mn-lt"/>
              </a:rPr>
              <a:t>organizmima i meduzama</a:t>
            </a:r>
            <a:endParaRPr lang="en-US" sz="31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5523D00-1D66-42A6-A678-B551FD6B5B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4" y="124078"/>
            <a:ext cx="7522593" cy="5011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3106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647F9A-F295-495A-9A49-34FBD6EB0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041" y="382941"/>
            <a:ext cx="7315200" cy="644056"/>
          </a:xfrm>
          <a:ln w="38100">
            <a:solidFill>
              <a:srgbClr val="2BA8B9"/>
            </a:solidFill>
          </a:ln>
        </p:spPr>
        <p:txBody>
          <a:bodyPr>
            <a:noAutofit/>
          </a:bodyPr>
          <a:lstStyle/>
          <a:p>
            <a:pPr algn="ctr"/>
            <a:r>
              <a:rPr lang="hr-HR" b="1" dirty="0" smtClean="0">
                <a:solidFill>
                  <a:srgbClr val="2BA8B9"/>
                </a:solidFill>
                <a:latin typeface="+mn-lt"/>
              </a:rPr>
              <a:t>KRETANJE </a:t>
            </a:r>
            <a:r>
              <a:rPr lang="hr-HR" b="1" dirty="0">
                <a:solidFill>
                  <a:srgbClr val="2BA8B9"/>
                </a:solidFill>
                <a:latin typeface="+mn-lt"/>
              </a:rPr>
              <a:t>PO </a:t>
            </a:r>
            <a:r>
              <a:rPr lang="hr-HR" b="1" dirty="0" smtClean="0">
                <a:solidFill>
                  <a:srgbClr val="2BA8B9"/>
                </a:solidFill>
                <a:latin typeface="+mn-lt"/>
              </a:rPr>
              <a:t>MORSKOM DNU</a:t>
            </a:r>
            <a:endParaRPr lang="en-US" b="1" dirty="0">
              <a:solidFill>
                <a:srgbClr val="2BA8B9"/>
              </a:solidFill>
              <a:latin typeface="+mn-l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314692" y="1393573"/>
            <a:ext cx="2250966" cy="3280103"/>
            <a:chOff x="6314692" y="1393573"/>
            <a:chExt cx="2250966" cy="3280103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B240ADFD-ECB3-4D6E-948C-2B646956A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4692" y="1393573"/>
              <a:ext cx="2238326" cy="3279623"/>
            </a:xfrm>
            <a:prstGeom prst="rect">
              <a:avLst/>
            </a:prstGeom>
            <a:ln w="28575">
              <a:solidFill>
                <a:srgbClr val="2BA8B9"/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7629647" y="4304344"/>
              <a:ext cx="9360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dirty="0" smtClean="0"/>
                <a:t>JEŽINCI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283632" y="3548171"/>
            <a:ext cx="2851443" cy="2309538"/>
            <a:chOff x="3283632" y="3548171"/>
            <a:chExt cx="2851443" cy="2309538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037F7E12-88D8-48B1-A1EF-F5464BB85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0800" y="3548171"/>
              <a:ext cx="2824275" cy="2249387"/>
            </a:xfrm>
            <a:prstGeom prst="rect">
              <a:avLst/>
            </a:prstGeom>
            <a:ln w="38100">
              <a:solidFill>
                <a:srgbClr val="2BA8B9"/>
              </a:solidFill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3283632" y="5488377"/>
              <a:ext cx="1241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smtClean="0">
                  <a:solidFill>
                    <a:schemeClr val="bg1"/>
                  </a:solidFill>
                </a:rPr>
                <a:t>ZVJEZDAČE</a:t>
              </a:r>
              <a:r>
                <a:rPr lang="hr-HR" dirty="0" smtClean="0"/>
                <a:t>     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42276" y="2110141"/>
            <a:ext cx="2899507" cy="2481382"/>
            <a:chOff x="242276" y="2110141"/>
            <a:chExt cx="2899507" cy="2481382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85BE9304-7D4A-4515-82DF-5F8CA5010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276" y="2110141"/>
              <a:ext cx="2899507" cy="2481382"/>
            </a:xfrm>
            <a:prstGeom prst="rect">
              <a:avLst/>
            </a:prstGeom>
            <a:ln w="38100">
              <a:solidFill>
                <a:srgbClr val="2BA8B9"/>
              </a:solidFill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1258983" y="2125798"/>
              <a:ext cx="9215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dirty="0" smtClean="0"/>
                <a:t>RAKOVI</a:t>
              </a:r>
              <a:endParaRPr lang="hr-HR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695801" y="3602879"/>
            <a:ext cx="3230471" cy="2192215"/>
            <a:chOff x="8695801" y="3602879"/>
            <a:chExt cx="3230471" cy="2192215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E76781F7-4980-4ED4-BE32-433E3C7A0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0484" y="3617703"/>
              <a:ext cx="3195788" cy="2177391"/>
            </a:xfrm>
            <a:prstGeom prst="rect">
              <a:avLst/>
            </a:prstGeom>
            <a:ln w="38100">
              <a:solidFill>
                <a:srgbClr val="2BA8B9"/>
              </a:solidFill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8695801" y="3602879"/>
              <a:ext cx="986685" cy="303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dirty="0" smtClean="0"/>
                <a:t>ZMIJAČE</a:t>
              </a:r>
              <a:endParaRPr lang="hr-HR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01253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F79D448-D753-4AD3-A6B6-57DD3B88D6CD}"/>
              </a:ext>
            </a:extLst>
          </p:cNvPr>
          <p:cNvSpPr txBox="1"/>
          <p:nvPr/>
        </p:nvSpPr>
        <p:spPr>
          <a:xfrm>
            <a:off x="1113141" y="655306"/>
            <a:ext cx="9899374" cy="584775"/>
          </a:xfrm>
          <a:prstGeom prst="rect">
            <a:avLst/>
          </a:prstGeom>
          <a:noFill/>
          <a:ln w="28575">
            <a:solidFill>
              <a:srgbClr val="2BA8B9"/>
            </a:solidFill>
          </a:ln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2BA8B9"/>
                </a:solidFill>
              </a:rPr>
              <a:t>SJEDILAČKI ORGANIZMI </a:t>
            </a:r>
            <a:r>
              <a:rPr lang="hr-HR" sz="3200" b="1" dirty="0" smtClean="0">
                <a:solidFill>
                  <a:srgbClr val="2BA8B9"/>
                </a:solidFill>
              </a:rPr>
              <a:t>– žive </a:t>
            </a:r>
            <a:r>
              <a:rPr lang="hr-HR" sz="3200" b="1" dirty="0">
                <a:solidFill>
                  <a:srgbClr val="2BA8B9"/>
                </a:solidFill>
              </a:rPr>
              <a:t>pričvršćeni za morsko dno</a:t>
            </a:r>
            <a:endParaRPr lang="en-US" sz="3200" b="1" dirty="0">
              <a:solidFill>
                <a:srgbClr val="2BA8B9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80649" y="4023361"/>
            <a:ext cx="3849433" cy="2564294"/>
            <a:chOff x="980649" y="4023361"/>
            <a:chExt cx="3849433" cy="2564294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7BD66C44-131B-4C38-9441-49604C48E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08" y="4073055"/>
              <a:ext cx="3788474" cy="2514600"/>
            </a:xfrm>
            <a:prstGeom prst="rect">
              <a:avLst/>
            </a:prstGeom>
            <a:ln w="38100">
              <a:solidFill>
                <a:srgbClr val="2BA8B9"/>
              </a:solidFill>
            </a:ln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DA27A741-2C5B-4B0C-8B52-E906049055EC}"/>
                </a:ext>
              </a:extLst>
            </p:cNvPr>
            <p:cNvSpPr txBox="1"/>
            <p:nvPr/>
          </p:nvSpPr>
          <p:spPr>
            <a:xfrm>
              <a:off x="980649" y="4023361"/>
              <a:ext cx="907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dirty="0">
                  <a:solidFill>
                    <a:schemeClr val="bg1"/>
                  </a:solidFill>
                </a:rPr>
                <a:t>SPUŽVE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618619" y="1391482"/>
            <a:ext cx="3582060" cy="2404595"/>
            <a:chOff x="2618619" y="1391482"/>
            <a:chExt cx="3582060" cy="2404595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D683D59E-A971-4999-9BC7-DD5422F4E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6999" y="1455088"/>
              <a:ext cx="3513680" cy="2340989"/>
            </a:xfrm>
            <a:prstGeom prst="rect">
              <a:avLst/>
            </a:prstGeom>
            <a:ln w="38100">
              <a:solidFill>
                <a:srgbClr val="2BA8B9"/>
              </a:solidFill>
            </a:ln>
          </p:spPr>
        </p:pic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C56DF6B3-326A-408B-9F0F-5633378F7398}"/>
                </a:ext>
              </a:extLst>
            </p:cNvPr>
            <p:cNvSpPr txBox="1"/>
            <p:nvPr/>
          </p:nvSpPr>
          <p:spPr>
            <a:xfrm>
              <a:off x="2618619" y="1391482"/>
              <a:ext cx="12997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dirty="0"/>
                <a:t>MORUZGVE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169709" y="4088298"/>
            <a:ext cx="3396316" cy="2555017"/>
            <a:chOff x="6169709" y="4088298"/>
            <a:chExt cx="3396316" cy="2555017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F0AA89DD-FBA7-4945-A249-111E8F62A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9709" y="4088298"/>
              <a:ext cx="3332480" cy="2499360"/>
            </a:xfrm>
            <a:prstGeom prst="rect">
              <a:avLst/>
            </a:prstGeom>
            <a:ln w="38100">
              <a:solidFill>
                <a:srgbClr val="2BA8B9"/>
              </a:solidFill>
            </a:ln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C865D526-28A4-47A9-B5A7-E5D6203967AF}"/>
                </a:ext>
              </a:extLst>
            </p:cNvPr>
            <p:cNvSpPr txBox="1"/>
            <p:nvPr/>
          </p:nvSpPr>
          <p:spPr>
            <a:xfrm>
              <a:off x="8479253" y="6273983"/>
              <a:ext cx="1086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dirty="0">
                  <a:solidFill>
                    <a:schemeClr val="bg1"/>
                  </a:solidFill>
                </a:rPr>
                <a:t>VLASULJE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688899" y="1415334"/>
            <a:ext cx="3556882" cy="2449370"/>
            <a:chOff x="7688899" y="1415334"/>
            <a:chExt cx="3556882" cy="2449370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87D25B35-1C82-4232-9DA7-D5BC7A59F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0101" y="1454325"/>
              <a:ext cx="3535680" cy="2410379"/>
            </a:xfrm>
            <a:prstGeom prst="rect">
              <a:avLst/>
            </a:prstGeom>
            <a:ln w="38100">
              <a:solidFill>
                <a:srgbClr val="2BA8B9"/>
              </a:solidFill>
            </a:ln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0502AB46-67D1-4F17-ACF3-9E7601FD5DB0}"/>
                </a:ext>
              </a:extLst>
            </p:cNvPr>
            <p:cNvSpPr txBox="1"/>
            <p:nvPr/>
          </p:nvSpPr>
          <p:spPr>
            <a:xfrm>
              <a:off x="7688899" y="1415334"/>
              <a:ext cx="9363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dirty="0">
                  <a:solidFill>
                    <a:schemeClr val="bg1"/>
                  </a:solidFill>
                </a:rPr>
                <a:t>KORALJI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53922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159</Words>
  <Application>Microsoft Office PowerPoint</Application>
  <PresentationFormat>Custom</PresentationFormat>
  <Paragraphs>40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KAKO JE ŽIVJETI U VODI</vt:lpstr>
      <vt:lpstr>- voda je gušća od zraka i snažna je potpora organizmima koji žive u njoj</vt:lpstr>
      <vt:lpstr>PRILAGODBE KRETANJU U VODI</vt:lpstr>
      <vt:lpstr>PERAJE RIBA</vt:lpstr>
      <vt:lpstr>PLIVAĆI  MJEHUR - pun plinova → riba se DIŽE prema gore - prazan → riba se SPUŠTA  - neke ribe nemaju plivaći mjehur pa moraju neprekidno plivati, u protivnom tonu</vt:lpstr>
      <vt:lpstr>- MORE-</vt:lpstr>
      <vt:lpstr>VODENE STRUJE -pomažu u kretanju planktonskim organizmima i meduzama</vt:lpstr>
      <vt:lpstr>KRETANJE PO MORSKOM DNU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JE ŽIVJETI U VODI</dc:title>
  <dc:creator>User</dc:creator>
  <cp:lastModifiedBy>sk-imahecic</cp:lastModifiedBy>
  <cp:revision>37</cp:revision>
  <dcterms:created xsi:type="dcterms:W3CDTF">2019-07-04T07:35:27Z</dcterms:created>
  <dcterms:modified xsi:type="dcterms:W3CDTF">2019-08-09T08:08:47Z</dcterms:modified>
</cp:coreProperties>
</file>